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sibiryk123@yandex.ru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420888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ru-RU" dirty="0"/>
              <a:t>«Оптимизация процесса формирования и размещения новостей на сайте</a:t>
            </a:r>
            <a:r>
              <a:rPr lang="ru-RU" dirty="0" smtClean="0"/>
              <a:t>»</a:t>
            </a:r>
            <a:br>
              <a:rPr lang="ru-RU" dirty="0" smtClean="0"/>
            </a:br>
            <a:r>
              <a:rPr lang="ru-RU" dirty="0" smtClean="0"/>
              <a:t>МБУДО «ЦВР «Сибиряк» </a:t>
            </a:r>
            <a:r>
              <a:rPr lang="ru-RU" dirty="0" err="1" smtClean="0"/>
              <a:t>г.Юрги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046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640" y="836712"/>
            <a:ext cx="6417734" cy="3143680"/>
          </a:xfrm>
        </p:spPr>
        <p:txBody>
          <a:bodyPr>
            <a:normAutofit/>
          </a:bodyPr>
          <a:lstStyle/>
          <a:p>
            <a:pPr algn="l"/>
            <a:r>
              <a:rPr lang="ru-RU" sz="2400" dirty="0"/>
              <a:t>Команда </a:t>
            </a:r>
            <a:r>
              <a:rPr lang="ru-RU" sz="2400" dirty="0" smtClean="0"/>
              <a:t>проекта</a:t>
            </a:r>
            <a:r>
              <a:rPr lang="ru-RU" sz="2400" dirty="0"/>
              <a:t>: </a:t>
            </a:r>
            <a:endParaRPr lang="ru-RU" sz="2400" dirty="0"/>
          </a:p>
          <a:p>
            <a:pPr algn="l"/>
            <a:r>
              <a:rPr lang="ru-RU" sz="2400" dirty="0" smtClean="0"/>
              <a:t>методист </a:t>
            </a:r>
            <a:r>
              <a:rPr lang="ru-RU" sz="2400" dirty="0"/>
              <a:t>Ю.Н. Селина, </a:t>
            </a:r>
            <a:endParaRPr lang="ru-RU" sz="2400" dirty="0" smtClean="0"/>
          </a:p>
          <a:p>
            <a:pPr algn="l"/>
            <a:r>
              <a:rPr lang="ru-RU" sz="2400" dirty="0" smtClean="0"/>
              <a:t>педагоги </a:t>
            </a:r>
            <a:r>
              <a:rPr lang="ru-RU" sz="2400" dirty="0"/>
              <a:t>дополнительного образования: </a:t>
            </a:r>
            <a:endParaRPr lang="ru-RU" sz="2400" dirty="0" smtClean="0"/>
          </a:p>
          <a:p>
            <a:pPr algn="l"/>
            <a:r>
              <a:rPr lang="ru-RU" sz="2400" dirty="0" smtClean="0"/>
              <a:t>И.А</a:t>
            </a:r>
            <a:r>
              <a:rPr lang="ru-RU" sz="2400" dirty="0"/>
              <a:t>. </a:t>
            </a:r>
            <a:r>
              <a:rPr lang="ru-RU" sz="2400" dirty="0" err="1"/>
              <a:t>Белошицкая</a:t>
            </a:r>
            <a:r>
              <a:rPr lang="ru-RU" sz="2400" dirty="0"/>
              <a:t>, Е.А. </a:t>
            </a:r>
            <a:r>
              <a:rPr lang="ru-RU" sz="2400" dirty="0" err="1"/>
              <a:t>Халип</a:t>
            </a:r>
            <a:r>
              <a:rPr lang="ru-RU" sz="2400" dirty="0"/>
              <a:t>, Т.А. </a:t>
            </a:r>
            <a:r>
              <a:rPr lang="ru-RU" sz="2400" dirty="0" err="1"/>
              <a:t>Кюлян</a:t>
            </a:r>
            <a:r>
              <a:rPr lang="ru-RU" sz="2400" dirty="0"/>
              <a:t>, Ю.А. Паршина, И.С. Митрофанова, Е.В. </a:t>
            </a:r>
            <a:r>
              <a:rPr lang="ru-RU" sz="2400" dirty="0" err="1" smtClean="0"/>
              <a:t>Тузовская</a:t>
            </a:r>
            <a:r>
              <a:rPr lang="ru-RU" sz="2400" dirty="0" smtClean="0"/>
              <a:t>.</a:t>
            </a:r>
            <a:endParaRPr lang="ru-RU" sz="2400" dirty="0"/>
          </a:p>
          <a:p>
            <a:pPr algn="l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87665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Сибиряк\Desktop\лин-проект_pages-to-jpg-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255271" cy="5837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737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body" idx="1"/>
          </p:nvPr>
        </p:nvSpPr>
        <p:spPr>
          <a:xfrm>
            <a:off x="1403350" y="260350"/>
            <a:ext cx="6418263" cy="939800"/>
          </a:xfrm>
          <a:prstGeom prst="rect">
            <a:avLst/>
          </a:prstGeom>
        </p:spPr>
        <p:txBody>
          <a:bodyPr anchor="ctr">
            <a:normAutofit fontScale="77500" lnSpcReduction="2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chemeClr val="bg1"/>
                </a:solidFill>
                <a:latin typeface="Franklin Gothic Medium" pitchFamily="34" charset="0"/>
              </a:rPr>
              <a:t>Введение в предметную область</a:t>
            </a:r>
            <a:br>
              <a:rPr lang="ru-RU" sz="3000" b="1" dirty="0" smtClean="0">
                <a:solidFill>
                  <a:schemeClr val="bg1"/>
                </a:solidFill>
                <a:latin typeface="Franklin Gothic Medium" pitchFamily="34" charset="0"/>
              </a:rPr>
            </a:br>
            <a:r>
              <a:rPr lang="ru-RU" sz="2600" b="1" dirty="0" smtClean="0">
                <a:solidFill>
                  <a:schemeClr val="bg1"/>
                </a:solidFill>
                <a:latin typeface="Franklin Gothic Medium" pitchFamily="34" charset="0"/>
              </a:rPr>
              <a:t>(описание ситуации «как есть»)</a:t>
            </a:r>
            <a:br>
              <a:rPr lang="ru-RU" sz="2600" b="1" dirty="0" smtClean="0">
                <a:solidFill>
                  <a:schemeClr val="bg1"/>
                </a:solidFill>
                <a:latin typeface="Franklin Gothic Medium" pitchFamily="34" charset="0"/>
              </a:rPr>
            </a:br>
            <a:endParaRPr lang="ru-RU" sz="2600" b="1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27584" y="1124744"/>
            <a:ext cx="7772400" cy="1008013"/>
          </a:xfrm>
        </p:spPr>
        <p:txBody>
          <a:bodyPr>
            <a:normAutofit/>
          </a:bodyPr>
          <a:lstStyle/>
          <a:p>
            <a:pPr>
              <a:tabLst>
                <a:tab pos="630238" algn="l"/>
              </a:tabLst>
            </a:pP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  <a:latin typeface="Franklin Gothic Medium" pitchFamily="34" charset="0"/>
              </a:rPr>
              <a:t>Карта текущего состояния процесса</a:t>
            </a:r>
            <a:br>
              <a:rPr lang="ru-RU" sz="2400" dirty="0" smtClean="0">
                <a:solidFill>
                  <a:schemeClr val="bg1">
                    <a:lumMod val="95000"/>
                  </a:schemeClr>
                </a:solidFill>
                <a:latin typeface="Franklin Gothic Medium" pitchFamily="34" charset="0"/>
              </a:rPr>
            </a:b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  <a:latin typeface="Franklin Gothic Medium" pitchFamily="34" charset="0"/>
                <a:cs typeface="Times New Roman" pitchFamily="18" charset="0"/>
              </a:rPr>
              <a:t> размещения 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  <a:latin typeface="Franklin Gothic Medium" pitchFamily="34" charset="0"/>
                <a:cs typeface="Times New Roman" pitchFamily="18" charset="0"/>
              </a:rPr>
              <a:t>новостей 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  <a:latin typeface="Franklin Gothic Medium" pitchFamily="34" charset="0"/>
                <a:cs typeface="Times New Roman" pitchFamily="18" charset="0"/>
              </a:rPr>
              <a:t>на 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  <a:latin typeface="Franklin Gothic Medium" pitchFamily="34" charset="0"/>
                <a:cs typeface="Times New Roman" pitchFamily="18" charset="0"/>
              </a:rPr>
              <a:t>сайте</a:t>
            </a:r>
            <a:endParaRPr lang="ru-RU" sz="2400" dirty="0" smtClean="0">
              <a:solidFill>
                <a:schemeClr val="bg1">
                  <a:lumMod val="95000"/>
                </a:schemeClr>
              </a:solidFill>
              <a:latin typeface="Franklin Gothic Medium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2104244"/>
            <a:ext cx="1500198" cy="12144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1.Руководитель </a:t>
            </a:r>
            <a:endParaRPr lang="ru-RU" sz="1100" strike="sngStrike" dirty="0" smtClean="0"/>
          </a:p>
          <a:p>
            <a:pPr algn="ctr"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50" dirty="0" smtClean="0"/>
              <a:t>Поручение </a:t>
            </a:r>
            <a:br>
              <a:rPr lang="ru-RU" sz="1050" dirty="0" smtClean="0"/>
            </a:br>
            <a:r>
              <a:rPr lang="ru-RU" sz="1050" dirty="0" smtClean="0"/>
              <a:t>о размещении информации </a:t>
            </a:r>
            <a:br>
              <a:rPr lang="ru-RU" sz="1050" dirty="0" smtClean="0"/>
            </a:br>
            <a:r>
              <a:rPr lang="ru-RU" sz="1050" dirty="0" smtClean="0"/>
              <a:t>на </a:t>
            </a:r>
            <a:r>
              <a:rPr lang="ru-RU" sz="1050" dirty="0" smtClean="0"/>
              <a:t>сайт</a:t>
            </a:r>
            <a:endParaRPr lang="ru-RU" sz="1050" dirty="0" smtClean="0"/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(10 -20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83768" y="2095100"/>
            <a:ext cx="1728192" cy="12144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2.Сотрудники ЦВР</a:t>
            </a:r>
            <a:endParaRPr lang="ru-RU" sz="11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1100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и подготовка информации </a:t>
            </a: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 (30-40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36676" y="2105368"/>
            <a:ext cx="1441450" cy="12144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3.Сотрудники ЦВР</a:t>
            </a:r>
            <a:endParaRPr lang="ru-RU" sz="11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800" dirty="0" smtClean="0"/>
          </a:p>
          <a:p>
            <a:pPr algn="ctr">
              <a:defRPr/>
            </a:pPr>
            <a:endParaRPr lang="ru-RU" sz="800" dirty="0" smtClean="0"/>
          </a:p>
          <a:p>
            <a:pPr algn="ctr">
              <a:defRPr/>
            </a:pPr>
            <a:r>
              <a:rPr lang="ru-RU" sz="1000" dirty="0" smtClean="0"/>
              <a:t>Передача  информации для выборки материалов</a:t>
            </a: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</a:t>
            </a:r>
            <a:r>
              <a:rPr lang="ru-RU" sz="900" dirty="0" smtClean="0">
                <a:solidFill>
                  <a:schemeClr val="tx1"/>
                </a:solidFill>
              </a:rPr>
              <a:t>20-30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13280" y="2109330"/>
            <a:ext cx="1928826" cy="1200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4.Руководитель </a:t>
            </a:r>
            <a:endParaRPr lang="ru-RU" sz="700" b="1" dirty="0" smtClean="0"/>
          </a:p>
          <a:p>
            <a:pPr algn="ctr">
              <a:defRPr/>
            </a:pPr>
            <a:endParaRPr lang="ru-RU" sz="500" b="1" dirty="0" smtClean="0"/>
          </a:p>
          <a:p>
            <a:pPr algn="ctr">
              <a:defRPr/>
            </a:pPr>
            <a:r>
              <a:rPr lang="ru-RU" sz="1100" dirty="0" smtClean="0"/>
              <a:t>Получение </a:t>
            </a:r>
            <a:r>
              <a:rPr lang="ru-RU" sz="1100" dirty="0"/>
              <a:t>текстовой информации для выборки </a:t>
            </a:r>
            <a:r>
              <a:rPr lang="ru-RU" sz="1100" dirty="0" smtClean="0"/>
              <a:t>материалов</a:t>
            </a:r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</a:t>
            </a:r>
            <a:r>
              <a:rPr lang="ru-RU" sz="900" dirty="0" smtClean="0">
                <a:solidFill>
                  <a:schemeClr val="tx1"/>
                </a:solidFill>
              </a:rPr>
              <a:t>10-20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63688" y="3768584"/>
            <a:ext cx="2129776" cy="107157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5.Сотрудники ЦВР</a:t>
            </a:r>
            <a:endParaRPr lang="ru-RU" sz="1100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/>
              <a:t>Передача </a:t>
            </a:r>
            <a:r>
              <a:rPr lang="ru-RU" sz="1100" dirty="0"/>
              <a:t>полной информации </a:t>
            </a:r>
            <a:r>
              <a:rPr lang="ru-RU" sz="1100" dirty="0" smtClean="0"/>
              <a:t>ответственному за ведение </a:t>
            </a:r>
            <a:r>
              <a:rPr lang="ru-RU" sz="1100" dirty="0" smtClean="0"/>
              <a:t>сайта</a:t>
            </a:r>
            <a:endParaRPr lang="ru-RU" sz="500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(30-60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55802" y="3749130"/>
            <a:ext cx="2155830" cy="9974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6. Ответственный </a:t>
            </a:r>
            <a:r>
              <a:rPr lang="ru-RU" sz="1100" dirty="0" smtClean="0"/>
              <a:t>за ведение сайта</a:t>
            </a:r>
            <a:endParaRPr lang="ru-RU" sz="1100" dirty="0" smtClean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ru-RU" sz="1100" dirty="0" smtClean="0"/>
              <a:t>Размещение </a:t>
            </a:r>
            <a:r>
              <a:rPr lang="ru-RU" sz="1100" dirty="0"/>
              <a:t>информационного материала на </a:t>
            </a:r>
            <a:r>
              <a:rPr lang="ru-RU" sz="1100" dirty="0" smtClean="0"/>
              <a:t>сайт учреждения</a:t>
            </a:r>
            <a:endParaRPr lang="ru-RU" sz="1100" dirty="0"/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 (30-70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37770" y="3759350"/>
            <a:ext cx="23762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dirty="0" smtClean="0">
                <a:latin typeface="+mn-lt"/>
                <a:cs typeface="Arial" charset="0"/>
              </a:rPr>
              <a:t>7.ВПП </a:t>
            </a:r>
            <a:r>
              <a:rPr lang="ru-RU" sz="1200" dirty="0">
                <a:latin typeface="+mn-lt"/>
                <a:cs typeface="Arial" charset="0"/>
              </a:rPr>
              <a:t>(время протекания процесса) </a:t>
            </a:r>
            <a:r>
              <a:rPr lang="ru-RU" sz="1200" dirty="0" smtClean="0">
                <a:latin typeface="+mn-lt"/>
                <a:cs typeface="Arial" charset="0"/>
              </a:rPr>
              <a:t>160 – 285 мин.</a:t>
            </a:r>
            <a:endParaRPr lang="ru-RU" sz="1200" dirty="0">
              <a:latin typeface="+mn-lt"/>
              <a:cs typeface="Arial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2327782" y="2506588"/>
            <a:ext cx="238106" cy="214314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4131570" y="2551831"/>
            <a:ext cx="238106" cy="214314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5801982" y="2595166"/>
            <a:ext cx="238106" cy="214314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7942106" y="2595166"/>
            <a:ext cx="238106" cy="214314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893464" y="4050472"/>
            <a:ext cx="238106" cy="214314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6211632" y="3996481"/>
            <a:ext cx="238106" cy="214314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13302" y="2085410"/>
            <a:ext cx="214282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ВХОД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449738" y="3401545"/>
            <a:ext cx="288032" cy="151216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ВЫХОД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" name="Скругленная прямоугольная выноска 22"/>
          <p:cNvSpPr/>
          <p:nvPr/>
        </p:nvSpPr>
        <p:spPr>
          <a:xfrm>
            <a:off x="613302" y="5085184"/>
            <a:ext cx="7920880" cy="1512168"/>
          </a:xfrm>
          <a:prstGeom prst="wedgeRoundRectCallou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AutoNum type="arabicPeriod"/>
            </a:pPr>
            <a:r>
              <a:rPr lang="ru-RU" sz="1400" dirty="0" smtClean="0">
                <a:solidFill>
                  <a:srgbClr val="000000"/>
                </a:solidFill>
              </a:rPr>
              <a:t>Избыточность информации, подробное обсуждение мероприятия</a:t>
            </a:r>
          </a:p>
          <a:p>
            <a:pPr marL="342900" indent="-342900">
              <a:buFontTx/>
              <a:buAutoNum type="arabicPeriod"/>
            </a:pPr>
            <a:r>
              <a:rPr lang="ru-RU" sz="1400" dirty="0" smtClean="0">
                <a:solidFill>
                  <a:srgbClr val="000000"/>
                </a:solidFill>
              </a:rPr>
              <a:t>Отсутствие единого стиля оформления текстовой информации</a:t>
            </a:r>
          </a:p>
          <a:p>
            <a:pPr marL="342900" indent="-342900">
              <a:buFontTx/>
              <a:buAutoNum type="arabicPeriod"/>
            </a:pPr>
            <a:r>
              <a:rPr lang="ru-RU" sz="1400" dirty="0" smtClean="0">
                <a:solidFill>
                  <a:srgbClr val="000000"/>
                </a:solidFill>
              </a:rPr>
              <a:t>Временные потери, отсутствие ограничения на  количество и размер  информации для </a:t>
            </a:r>
            <a:r>
              <a:rPr lang="ru-RU" sz="1400" dirty="0" smtClean="0">
                <a:solidFill>
                  <a:srgbClr val="000000"/>
                </a:solidFill>
              </a:rPr>
              <a:t>размещения</a:t>
            </a:r>
          </a:p>
          <a:p>
            <a:pPr marL="342900" indent="-342900">
              <a:buFontTx/>
              <a:buAutoNum type="arabicPeriod"/>
            </a:pPr>
            <a:r>
              <a:rPr lang="ru-RU" sz="1400" i="1" dirty="0" smtClean="0">
                <a:solidFill>
                  <a:schemeClr val="tx1"/>
                </a:solidFill>
              </a:rPr>
              <a:t>Отсутствие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на рабочем месте, занятость </a:t>
            </a:r>
            <a:r>
              <a:rPr lang="ru-RU" sz="1400" dirty="0" smtClean="0">
                <a:solidFill>
                  <a:schemeClr val="tx1"/>
                </a:solidFill>
              </a:rPr>
              <a:t>руководителя</a:t>
            </a:r>
          </a:p>
          <a:p>
            <a:pPr marL="342900" indent="-342900">
              <a:buFontTx/>
              <a:buAutoNum type="arabicPeriod"/>
            </a:pPr>
            <a:r>
              <a:rPr lang="ru-RU" sz="1400" dirty="0" smtClean="0">
                <a:solidFill>
                  <a:srgbClr val="000000"/>
                </a:solidFill>
              </a:rPr>
              <a:t>Временные </a:t>
            </a:r>
            <a:r>
              <a:rPr lang="ru-RU" sz="1400" dirty="0">
                <a:solidFill>
                  <a:srgbClr val="000000"/>
                </a:solidFill>
              </a:rPr>
              <a:t>потери при загрузке  файлов с большим объемом</a:t>
            </a:r>
            <a:endParaRPr lang="ru-RU" sz="1400" dirty="0"/>
          </a:p>
          <a:p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4" name="Пятно 1 23"/>
          <p:cNvSpPr/>
          <p:nvPr/>
        </p:nvSpPr>
        <p:spPr>
          <a:xfrm>
            <a:off x="3836610" y="2864284"/>
            <a:ext cx="500066" cy="506411"/>
          </a:xfrm>
          <a:prstGeom prst="irregularSeal1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5" name="Пятно 1 24"/>
          <p:cNvSpPr/>
          <p:nvPr/>
        </p:nvSpPr>
        <p:spPr>
          <a:xfrm>
            <a:off x="2534875" y="2864284"/>
            <a:ext cx="500066" cy="506411"/>
          </a:xfrm>
          <a:prstGeom prst="irregularSeal1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2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6" name="Пятно 1 25"/>
          <p:cNvSpPr/>
          <p:nvPr/>
        </p:nvSpPr>
        <p:spPr>
          <a:xfrm>
            <a:off x="5265101" y="3056340"/>
            <a:ext cx="500066" cy="506411"/>
          </a:xfrm>
          <a:prstGeom prst="irregularSeal1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600" b="1" dirty="0" smtClean="0">
                <a:solidFill>
                  <a:schemeClr val="bg1"/>
                </a:solidFill>
              </a:rPr>
              <a:t>4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30" name="Пятно 1 29"/>
          <p:cNvSpPr/>
          <p:nvPr/>
        </p:nvSpPr>
        <p:spPr>
          <a:xfrm>
            <a:off x="2781245" y="3405582"/>
            <a:ext cx="500066" cy="506411"/>
          </a:xfrm>
          <a:prstGeom prst="irregularSeal1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1" name="Пятно 1 30"/>
          <p:cNvSpPr/>
          <p:nvPr/>
        </p:nvSpPr>
        <p:spPr>
          <a:xfrm>
            <a:off x="5921035" y="4332031"/>
            <a:ext cx="500066" cy="506411"/>
          </a:xfrm>
          <a:prstGeom prst="irregularSeal1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</a:rPr>
              <a:t>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8" name="Пятно 1 27"/>
          <p:cNvSpPr/>
          <p:nvPr/>
        </p:nvSpPr>
        <p:spPr>
          <a:xfrm>
            <a:off x="268615" y="3194219"/>
            <a:ext cx="500066" cy="506411"/>
          </a:xfrm>
          <a:prstGeom prst="irregularSeal1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96782" y="3692330"/>
            <a:ext cx="1183857" cy="10910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Руководитель </a:t>
            </a:r>
            <a:endParaRPr lang="ru-RU" sz="700" b="1" dirty="0" smtClean="0"/>
          </a:p>
          <a:p>
            <a:pPr algn="ctr">
              <a:defRPr/>
            </a:pPr>
            <a:endParaRPr lang="ru-RU" sz="800" b="1" dirty="0" smtClean="0"/>
          </a:p>
          <a:p>
            <a:pPr algn="ctr">
              <a:defRPr/>
            </a:pPr>
            <a:r>
              <a:rPr lang="ru-RU" sz="1100" dirty="0" smtClean="0"/>
              <a:t>Отбор </a:t>
            </a:r>
          </a:p>
          <a:p>
            <a:pPr algn="ctr">
              <a:defRPr/>
            </a:pPr>
            <a:r>
              <a:rPr lang="ru-RU" sz="1100" dirty="0" smtClean="0"/>
              <a:t>материалов   </a:t>
            </a:r>
            <a:endParaRPr lang="ru-RU" sz="1100" dirty="0"/>
          </a:p>
          <a:p>
            <a:pPr algn="ctr">
              <a:defRPr/>
            </a:pPr>
            <a:endParaRPr lang="ru-RU" sz="9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 (30-45 мин</a:t>
            </a:r>
            <a:r>
              <a:rPr lang="ru-RU" sz="900" dirty="0" smtClean="0">
                <a:solidFill>
                  <a:schemeClr val="tx1"/>
                </a:solidFill>
              </a:rPr>
              <a:t>.)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7" name="Пятно 1 26"/>
          <p:cNvSpPr/>
          <p:nvPr/>
        </p:nvSpPr>
        <p:spPr>
          <a:xfrm>
            <a:off x="1230606" y="4346305"/>
            <a:ext cx="500066" cy="506411"/>
          </a:xfrm>
          <a:prstGeom prst="irregularSeal1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600" b="1" dirty="0" smtClean="0">
                <a:solidFill>
                  <a:schemeClr val="bg1"/>
                </a:solidFill>
              </a:rPr>
              <a:t>3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29" name="Пятно 1 28"/>
          <p:cNvSpPr/>
          <p:nvPr/>
        </p:nvSpPr>
        <p:spPr>
          <a:xfrm>
            <a:off x="1009380" y="3449137"/>
            <a:ext cx="500066" cy="506411"/>
          </a:xfrm>
          <a:prstGeom prst="irregularSeal1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</a:rPr>
              <a:t>2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3" name="Стрелка вправо 32"/>
          <p:cNvSpPr/>
          <p:nvPr/>
        </p:nvSpPr>
        <p:spPr>
          <a:xfrm>
            <a:off x="1509446" y="4033541"/>
            <a:ext cx="238106" cy="214314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696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404664"/>
            <a:ext cx="7920880" cy="939801"/>
          </a:xfrm>
        </p:spPr>
        <p:txBody>
          <a:bodyPr>
            <a:noAutofit/>
          </a:bodyPr>
          <a:lstStyle/>
          <a:p>
            <a:r>
              <a:rPr lang="ru-RU" sz="1800" dirty="0" smtClean="0"/>
              <a:t>Анализ проблем процесса</a:t>
            </a:r>
          </a:p>
          <a:p>
            <a:r>
              <a:rPr lang="ru-RU" sz="1800" dirty="0" smtClean="0"/>
              <a:t>«</a:t>
            </a:r>
            <a:r>
              <a:rPr lang="ru-RU" sz="1800" dirty="0"/>
              <a:t>Оптимизация процесса формирования и размещения новостей на сайте»</a:t>
            </a:r>
            <a:br>
              <a:rPr lang="ru-RU" sz="1800" dirty="0"/>
            </a:br>
            <a:r>
              <a:rPr lang="ru-RU" sz="1800" dirty="0"/>
              <a:t>МБУДО «ЦВР «Сибиряк» </a:t>
            </a:r>
            <a:r>
              <a:rPr lang="ru-RU" sz="1800" dirty="0" err="1"/>
              <a:t>г.Юрги</a:t>
            </a:r>
            <a:r>
              <a:rPr lang="ru-RU" sz="1800" dirty="0"/>
              <a:t>»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068285"/>
              </p:ext>
            </p:extLst>
          </p:nvPr>
        </p:nvGraphicFramePr>
        <p:xfrm>
          <a:off x="755577" y="1556792"/>
          <a:ext cx="7848870" cy="4967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7"/>
                <a:gridCol w="3384376"/>
                <a:gridCol w="1512167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dirty="0" smtClean="0">
                          <a:solidFill>
                            <a:schemeClr val="tx2"/>
                          </a:solidFill>
                        </a:rPr>
                        <a:t>Проблема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dirty="0" smtClean="0">
                          <a:solidFill>
                            <a:schemeClr val="tx2"/>
                          </a:solidFill>
                        </a:rPr>
                        <a:t>Решение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dirty="0" smtClean="0">
                          <a:solidFill>
                            <a:schemeClr val="tx2"/>
                          </a:solidFill>
                        </a:rPr>
                        <a:t>Экономия  времени, мин.</a:t>
                      </a:r>
                    </a:p>
                  </a:txBody>
                  <a:tcPr/>
                </a:tc>
              </a:tr>
              <a:tr h="94409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Переизбыток информации, подробное обсуждение мероприятия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Создание алгоритма по подготовке информации для размещения на сайте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Отсутствие единого стиля оформления текстовой информации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Создание шаблона для размещения информации на сайте (с указанием точных требований к количеству редактирований  и оформлению)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dirty="0" smtClean="0">
                          <a:solidFill>
                            <a:schemeClr val="tx2"/>
                          </a:solidFill>
                        </a:rPr>
                        <a:t>15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Отсутствие на рабочем месте,  занятость руководителя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Требования к количеству, размеру и качеству фотографий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dirty="0" smtClean="0">
                          <a:solidFill>
                            <a:schemeClr val="tx2"/>
                          </a:solidFill>
                        </a:rPr>
                        <a:t>12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Временные потери при загрузке  файлов с большим объемом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ru-RU" alt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Шаблон для размещения информации на сайте ( с ограничением редактирования и количества печатных символов) </a:t>
                      </a:r>
                    </a:p>
                    <a:p>
                      <a:pPr>
                        <a:defRPr/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Требования к размеру и качеству фотографий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9435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403350" y="260350"/>
            <a:ext cx="6418263" cy="939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3600" kern="1200">
                <a:solidFill>
                  <a:schemeClr val="tx2"/>
                </a:solidFill>
                <a:latin typeface="Franklin Gothic Medium" pitchFamily="34" charset="0"/>
                <a:ea typeface="+mn-ea"/>
                <a:cs typeface="+mn-cs"/>
              </a:defRPr>
            </a:lvl2pPr>
            <a:lvl3pPr marL="91440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3600" kern="1200">
                <a:solidFill>
                  <a:schemeClr val="tx2"/>
                </a:solidFill>
                <a:latin typeface="Franklin Gothic Medium" pitchFamily="34" charset="0"/>
                <a:ea typeface="+mn-ea"/>
                <a:cs typeface="+mn-cs"/>
              </a:defRPr>
            </a:lvl3pPr>
            <a:lvl4pPr marL="137160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3600" kern="1200">
                <a:solidFill>
                  <a:schemeClr val="tx2"/>
                </a:solidFill>
                <a:latin typeface="Franklin Gothic Medium" pitchFamily="34" charset="0"/>
                <a:ea typeface="+mn-ea"/>
                <a:cs typeface="+mn-cs"/>
              </a:defRPr>
            </a:lvl4pPr>
            <a:lvl5pPr marL="182880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defRPr sz="3600" kern="1200">
                <a:solidFill>
                  <a:schemeClr val="tx2"/>
                </a:solidFill>
                <a:latin typeface="Franklin Gothic Medium" pitchFamily="34" charset="0"/>
                <a:ea typeface="+mn-ea"/>
                <a:cs typeface="+mn-cs"/>
              </a:defRPr>
            </a:lvl5pPr>
            <a:lvl6pPr marL="45720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Symbol" pitchFamily="18" charset="2"/>
              <a:buNone/>
              <a:defRPr sz="3600" kern="1200">
                <a:solidFill>
                  <a:schemeClr val="tx2"/>
                </a:solidFill>
                <a:latin typeface="Franklin Gothic Medium" pitchFamily="34" charset="0"/>
                <a:ea typeface="+mn-ea"/>
                <a:cs typeface="+mn-cs"/>
              </a:defRPr>
            </a:lvl6pPr>
            <a:lvl7pPr marL="91440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Symbol" pitchFamily="18" charset="2"/>
              <a:buNone/>
              <a:defRPr sz="3600" kern="1200">
                <a:solidFill>
                  <a:schemeClr val="tx2"/>
                </a:solidFill>
                <a:latin typeface="Franklin Gothic Medium" pitchFamily="34" charset="0"/>
                <a:ea typeface="+mn-ea"/>
                <a:cs typeface="+mn-cs"/>
              </a:defRPr>
            </a:lvl7pPr>
            <a:lvl8pPr marL="137160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Symbol" pitchFamily="18" charset="2"/>
              <a:buNone/>
              <a:defRPr sz="3600" kern="1200">
                <a:solidFill>
                  <a:schemeClr val="tx2"/>
                </a:solidFill>
                <a:latin typeface="Franklin Gothic Medium" pitchFamily="34" charset="0"/>
                <a:ea typeface="+mn-ea"/>
                <a:cs typeface="+mn-cs"/>
              </a:defRPr>
            </a:lvl8pPr>
            <a:lvl9pPr marL="182880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Symbol" pitchFamily="18" charset="2"/>
              <a:buNone/>
              <a:defRPr sz="3600" kern="1200">
                <a:solidFill>
                  <a:schemeClr val="tx2"/>
                </a:solidFill>
                <a:latin typeface="Franklin Gothic Medium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chemeClr val="bg1"/>
                </a:solidFill>
                <a:latin typeface="Franklin Gothic Medium" pitchFamily="34" charset="0"/>
              </a:rPr>
              <a:t>Введение в предметную область</a:t>
            </a:r>
            <a:br>
              <a:rPr lang="ru-RU" sz="3000" b="1" dirty="0" smtClean="0">
                <a:solidFill>
                  <a:schemeClr val="bg1"/>
                </a:solidFill>
                <a:latin typeface="Franklin Gothic Medium" pitchFamily="34" charset="0"/>
              </a:rPr>
            </a:br>
            <a:r>
              <a:rPr lang="ru-RU" sz="2600" b="1" dirty="0" smtClean="0">
                <a:solidFill>
                  <a:schemeClr val="bg1"/>
                </a:solidFill>
                <a:latin typeface="Franklin Gothic Medium" pitchFamily="34" charset="0"/>
              </a:rPr>
              <a:t>(описание ситуации «как Будет»)</a:t>
            </a:r>
            <a:br>
              <a:rPr lang="ru-RU" sz="2600" b="1" dirty="0" smtClean="0">
                <a:solidFill>
                  <a:schemeClr val="bg1"/>
                </a:solidFill>
                <a:latin typeface="Franklin Gothic Medium" pitchFamily="34" charset="0"/>
              </a:rPr>
            </a:br>
            <a:endParaRPr lang="ru-RU" sz="2600" b="1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1178737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Franklin Gothic Medium" pitchFamily="34" charset="0"/>
              </a:rPr>
              <a:t>Карта текущего состояния процесса</a:t>
            </a:r>
            <a:br>
              <a:rPr lang="ru-RU" dirty="0">
                <a:solidFill>
                  <a:schemeClr val="bg1">
                    <a:lumMod val="95000"/>
                  </a:schemeClr>
                </a:solidFill>
                <a:latin typeface="Franklin Gothic Medium" pitchFamily="34" charset="0"/>
              </a:rPr>
            </a:b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Franklin Gothic Medium" pitchFamily="34" charset="0"/>
                <a:cs typeface="Times New Roman" pitchFamily="18" charset="0"/>
              </a:rPr>
              <a:t> размещения новостей на сайте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2104244"/>
            <a:ext cx="1500198" cy="121444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1.Руководитель </a:t>
            </a:r>
            <a:endParaRPr lang="ru-RU" sz="1100" strike="sngStrike" dirty="0" smtClean="0"/>
          </a:p>
          <a:p>
            <a:pPr algn="ctr"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050" dirty="0" smtClean="0"/>
              <a:t>Поручение </a:t>
            </a:r>
            <a:br>
              <a:rPr lang="ru-RU" sz="1050" dirty="0" smtClean="0"/>
            </a:br>
            <a:r>
              <a:rPr lang="ru-RU" sz="1050" dirty="0" smtClean="0"/>
              <a:t>о размещении информации </a:t>
            </a:r>
            <a:br>
              <a:rPr lang="ru-RU" sz="1050" dirty="0" smtClean="0"/>
            </a:br>
            <a:r>
              <a:rPr lang="ru-RU" sz="1050" dirty="0" smtClean="0"/>
              <a:t>на </a:t>
            </a:r>
            <a:r>
              <a:rPr lang="ru-RU" sz="1050" dirty="0" smtClean="0"/>
              <a:t>сайт</a:t>
            </a:r>
            <a:endParaRPr lang="ru-RU" sz="1050" dirty="0" smtClean="0"/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(10 -20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2095100"/>
            <a:ext cx="1728192" cy="121444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2.Сотрудники ЦВР</a:t>
            </a:r>
            <a:endParaRPr lang="ru-RU" sz="11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1100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и подготовка информации </a:t>
            </a: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 (30-40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36676" y="2105368"/>
            <a:ext cx="1441450" cy="12144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3.Сотрудники ЦВР</a:t>
            </a:r>
            <a:endParaRPr lang="ru-RU" sz="11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800" dirty="0" smtClean="0"/>
          </a:p>
          <a:p>
            <a:pPr algn="ctr">
              <a:defRPr/>
            </a:pPr>
            <a:endParaRPr lang="ru-RU" sz="800" dirty="0" smtClean="0"/>
          </a:p>
          <a:p>
            <a:pPr algn="ctr">
              <a:defRPr/>
            </a:pPr>
            <a:r>
              <a:rPr lang="ru-RU" sz="1000" dirty="0" smtClean="0"/>
              <a:t>Передача  информации для выборки материалов</a:t>
            </a: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</a:t>
            </a:r>
            <a:r>
              <a:rPr lang="ru-RU" sz="900" dirty="0" smtClean="0">
                <a:solidFill>
                  <a:schemeClr val="tx1"/>
                </a:solidFill>
              </a:rPr>
              <a:t>20-30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13280" y="2109330"/>
            <a:ext cx="1928826" cy="120021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4.Руководитель </a:t>
            </a:r>
            <a:endParaRPr lang="ru-RU" sz="700" b="1" dirty="0" smtClean="0"/>
          </a:p>
          <a:p>
            <a:pPr algn="ctr">
              <a:defRPr/>
            </a:pPr>
            <a:endParaRPr lang="ru-RU" sz="500" b="1" dirty="0" smtClean="0"/>
          </a:p>
          <a:p>
            <a:pPr algn="ctr">
              <a:defRPr/>
            </a:pPr>
            <a:r>
              <a:rPr lang="ru-RU" sz="1100" dirty="0" smtClean="0"/>
              <a:t>Получение </a:t>
            </a:r>
            <a:r>
              <a:rPr lang="ru-RU" sz="1100" dirty="0"/>
              <a:t>текстовой информации для выборки </a:t>
            </a:r>
            <a:r>
              <a:rPr lang="ru-RU" sz="1100" dirty="0" smtClean="0"/>
              <a:t>материалов</a:t>
            </a:r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</a:t>
            </a:r>
            <a:r>
              <a:rPr lang="ru-RU" sz="900" dirty="0" smtClean="0">
                <a:solidFill>
                  <a:schemeClr val="tx1"/>
                </a:solidFill>
              </a:rPr>
              <a:t>10-20 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91680" y="3712070"/>
            <a:ext cx="2210291" cy="107157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5.Сотрудники ЦВР</a:t>
            </a:r>
            <a:endParaRPr lang="ru-RU" sz="1100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/>
              <a:t>Передача </a:t>
            </a:r>
            <a:r>
              <a:rPr lang="ru-RU" sz="1100" dirty="0"/>
              <a:t>полной информации </a:t>
            </a:r>
            <a:r>
              <a:rPr lang="ru-RU" sz="1100" dirty="0" smtClean="0"/>
              <a:t>ответственному за ведение </a:t>
            </a:r>
            <a:r>
              <a:rPr lang="ru-RU" sz="1100" dirty="0" smtClean="0"/>
              <a:t>сайта</a:t>
            </a:r>
            <a:endParaRPr lang="ru-RU" sz="500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(</a:t>
            </a:r>
            <a:r>
              <a:rPr lang="ru-RU" sz="900" dirty="0" smtClean="0">
                <a:solidFill>
                  <a:schemeClr val="tx1"/>
                </a:solidFill>
              </a:rPr>
              <a:t>20-30</a:t>
            </a:r>
            <a:r>
              <a:rPr lang="ru-RU" sz="900" dirty="0" smtClean="0">
                <a:solidFill>
                  <a:schemeClr val="tx1"/>
                </a:solidFill>
              </a:rPr>
              <a:t> </a:t>
            </a:r>
            <a:r>
              <a:rPr lang="ru-RU" sz="900" dirty="0" smtClean="0">
                <a:solidFill>
                  <a:schemeClr val="tx1"/>
                </a:solidFill>
              </a:rPr>
              <a:t>мин.)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87984" y="3712070"/>
            <a:ext cx="2155830" cy="107157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6. Ответственный </a:t>
            </a:r>
            <a:r>
              <a:rPr lang="ru-RU" sz="1100" dirty="0" smtClean="0"/>
              <a:t>за ведение сайта</a:t>
            </a:r>
            <a:endParaRPr lang="ru-RU" sz="1100" dirty="0" smtClean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ru-RU" sz="1100" dirty="0" smtClean="0"/>
              <a:t>Размещение </a:t>
            </a:r>
            <a:r>
              <a:rPr lang="ru-RU" sz="1100" dirty="0"/>
              <a:t>информационного материала на </a:t>
            </a:r>
            <a:r>
              <a:rPr lang="ru-RU" sz="1100" dirty="0" smtClean="0"/>
              <a:t>сайт учреждения</a:t>
            </a:r>
            <a:endParaRPr lang="ru-RU" sz="1100" dirty="0"/>
          </a:p>
          <a:p>
            <a:pPr algn="ctr">
              <a:defRPr/>
            </a:pPr>
            <a:endParaRPr lang="ru-RU" sz="5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 </a:t>
            </a:r>
            <a:r>
              <a:rPr lang="ru-RU" sz="900" dirty="0" smtClean="0">
                <a:solidFill>
                  <a:schemeClr val="tx1"/>
                </a:solidFill>
              </a:rPr>
              <a:t>(</a:t>
            </a:r>
            <a:r>
              <a:rPr lang="ru-RU" sz="900" dirty="0" smtClean="0">
                <a:solidFill>
                  <a:schemeClr val="tx1"/>
                </a:solidFill>
              </a:rPr>
              <a:t>10-30 </a:t>
            </a:r>
            <a:r>
              <a:rPr lang="ru-RU" sz="900" dirty="0" smtClean="0">
                <a:solidFill>
                  <a:schemeClr val="tx1"/>
                </a:solidFill>
              </a:rPr>
              <a:t>мин</a:t>
            </a:r>
            <a:r>
              <a:rPr lang="ru-RU" sz="900" dirty="0" smtClean="0">
                <a:solidFill>
                  <a:schemeClr val="tx1"/>
                </a:solidFill>
              </a:rPr>
              <a:t>.) 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3302" y="2085410"/>
            <a:ext cx="214282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ВХОД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16216" y="3491771"/>
            <a:ext cx="288032" cy="151216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ВЫХОД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1799" y="3712070"/>
            <a:ext cx="1285884" cy="107157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1100" dirty="0" smtClean="0"/>
              <a:t>Руководитель </a:t>
            </a:r>
            <a:endParaRPr lang="ru-RU" sz="700" b="1" dirty="0" smtClean="0"/>
          </a:p>
          <a:p>
            <a:pPr algn="ctr">
              <a:defRPr/>
            </a:pPr>
            <a:endParaRPr lang="ru-RU" sz="800" b="1" dirty="0" smtClean="0"/>
          </a:p>
          <a:p>
            <a:pPr algn="ctr">
              <a:defRPr/>
            </a:pPr>
            <a:r>
              <a:rPr lang="ru-RU" sz="1100" dirty="0" smtClean="0"/>
              <a:t>Отбор </a:t>
            </a:r>
          </a:p>
          <a:p>
            <a:pPr algn="ctr">
              <a:defRPr/>
            </a:pPr>
            <a:r>
              <a:rPr lang="ru-RU" sz="1100" dirty="0" smtClean="0"/>
              <a:t>материалов   </a:t>
            </a:r>
            <a:endParaRPr lang="ru-RU" sz="1100" dirty="0"/>
          </a:p>
          <a:p>
            <a:pPr algn="ctr">
              <a:defRPr/>
            </a:pPr>
            <a:endParaRPr lang="ru-RU" sz="9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900" dirty="0" smtClean="0">
                <a:solidFill>
                  <a:schemeClr val="tx1"/>
                </a:solidFill>
              </a:rPr>
              <a:t> </a:t>
            </a:r>
            <a:r>
              <a:rPr lang="ru-RU" sz="900" dirty="0" smtClean="0">
                <a:solidFill>
                  <a:schemeClr val="tx1"/>
                </a:solidFill>
              </a:rPr>
              <a:t>(</a:t>
            </a:r>
            <a:r>
              <a:rPr lang="ru-RU" sz="900" dirty="0" smtClean="0">
                <a:solidFill>
                  <a:schemeClr val="tx1"/>
                </a:solidFill>
              </a:rPr>
              <a:t>15-30</a:t>
            </a:r>
            <a:r>
              <a:rPr lang="ru-RU" sz="900" dirty="0" smtClean="0">
                <a:solidFill>
                  <a:schemeClr val="tx1"/>
                </a:solidFill>
              </a:rPr>
              <a:t> </a:t>
            </a:r>
            <a:r>
              <a:rPr lang="ru-RU" sz="900" dirty="0" smtClean="0">
                <a:solidFill>
                  <a:schemeClr val="tx1"/>
                </a:solidFill>
              </a:rPr>
              <a:t>мин.)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04249" y="4017022"/>
            <a:ext cx="23042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dirty="0">
                <a:solidFill>
                  <a:srgbClr val="C00000"/>
                </a:solidFill>
                <a:latin typeface="+mn-lt"/>
                <a:cs typeface="Arial" charset="0"/>
              </a:rPr>
              <a:t>ВПП (время протекания процесса) </a:t>
            </a:r>
            <a:r>
              <a:rPr lang="ru-RU" sz="1200" b="1" dirty="0" smtClean="0">
                <a:solidFill>
                  <a:srgbClr val="C00000"/>
                </a:solidFill>
                <a:latin typeface="+mn-lt"/>
                <a:cs typeface="Arial" charset="0"/>
              </a:rPr>
              <a:t>100 –  185 мин.</a:t>
            </a:r>
            <a:endParaRPr lang="ru-RU" sz="1200" b="1" dirty="0">
              <a:solidFill>
                <a:srgbClr val="C00000"/>
              </a:solidFill>
              <a:latin typeface="+mn-lt"/>
              <a:cs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91799" y="5661248"/>
            <a:ext cx="1296144" cy="36036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Изменилось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907704" y="5642920"/>
            <a:ext cx="1296144" cy="3603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smtClean="0">
                <a:solidFill>
                  <a:schemeClr val="tx1"/>
                </a:solidFill>
              </a:rPr>
              <a:t>Не изменилось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2327782" y="2506588"/>
            <a:ext cx="238106" cy="214314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4166296" y="2551831"/>
            <a:ext cx="238106" cy="214314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5789428" y="2590321"/>
            <a:ext cx="238106" cy="214314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7956377" y="2547344"/>
            <a:ext cx="238106" cy="214314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1546851" y="4140697"/>
            <a:ext cx="238106" cy="214314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3939492" y="4140867"/>
            <a:ext cx="238106" cy="214314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6318721" y="4156582"/>
            <a:ext cx="238106" cy="214314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397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47650" y="116632"/>
            <a:ext cx="8648700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kern="1200" cap="none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800" b="1" dirty="0" smtClean="0">
                <a:solidFill>
                  <a:schemeClr val="bg1"/>
                </a:solidFill>
              </a:rPr>
              <a:t>Достигнутые результаты (было и стало) 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443316"/>
              </p:ext>
            </p:extLst>
          </p:nvPr>
        </p:nvGraphicFramePr>
        <p:xfrm>
          <a:off x="702099" y="764704"/>
          <a:ext cx="8064896" cy="4669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1771"/>
                <a:gridCol w="4823125"/>
              </a:tblGrid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dirty="0" smtClean="0">
                          <a:solidFill>
                            <a:schemeClr val="tx2"/>
                          </a:solidFill>
                        </a:rPr>
                        <a:t>Было</a:t>
                      </a:r>
                      <a:endParaRPr lang="ru-RU" altLang="ru-RU" sz="1600" b="1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dirty="0" smtClean="0">
                          <a:solidFill>
                            <a:schemeClr val="tx2"/>
                          </a:solidFill>
                        </a:rPr>
                        <a:t>Стало</a:t>
                      </a:r>
                      <a:endParaRPr lang="ru-RU" altLang="ru-RU" sz="1600" b="1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94409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Переизбыток информации, подробное обсуждение мероприятия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Создан</a:t>
                      </a:r>
                      <a:r>
                        <a:rPr lang="ru-RU" sz="1600" b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алгоритм по подготовке информации для размещения на сайт </a:t>
                      </a:r>
                      <a:endParaRPr lang="ru-RU" sz="1600" b="1" dirty="0" smtClean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Отсутствие единого стиля оформления текстовой информации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Создан</a:t>
                      </a:r>
                      <a:r>
                        <a:rPr lang="ru-RU" altLang="ru-RU" sz="1600" b="1" baseline="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alt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шаблон </a:t>
                      </a:r>
                      <a:r>
                        <a:rPr lang="ru-RU" alt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для размещения информации на сайте (с указанием точных требований к количеству редактирований  и оформлению) </a:t>
                      </a:r>
                      <a:r>
                        <a:rPr lang="ru-RU" alt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Передача материала по электронным формам связи</a:t>
                      </a:r>
                      <a:endParaRPr lang="ru-RU" altLang="ru-RU" sz="1600" b="1" dirty="0" smtClean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Отсутствие на рабочем месте,  занятость руководителя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Разработаны единые требования к количеству, размеру и качеству фотографий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Временные потери при загрузке  файлов с большим объемом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ru-RU" alt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Создан шаблон </a:t>
                      </a:r>
                      <a:r>
                        <a:rPr lang="ru-RU" altLang="ru-RU" sz="16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для размещения информации на сайте ( с ограничением редактирования и количества печатных символов)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Длительность процесса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(160 – 285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минут)</a:t>
                      </a:r>
                      <a:endParaRPr lang="ru-RU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Длительность процесса</a:t>
                      </a:r>
                    </a:p>
                    <a:p>
                      <a:pPr algn="ctr"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(100 – 185 минут)</a:t>
                      </a:r>
                      <a:endParaRPr lang="ru-RU" sz="1400" b="1" dirty="0" smtClean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11560" y="5661248"/>
            <a:ext cx="828479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Оптимизация процесса   размещения информации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сайте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МБУДО «ЦВР «Сибиряк»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г.Юрги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285  мин. до 185  мин.</a:t>
            </a:r>
            <a:endParaRPr lang="ru-RU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868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1700808"/>
            <a:ext cx="55263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Приглашаем </a:t>
            </a:r>
            <a:br>
              <a:rPr lang="ru-RU" sz="4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к сотрудничеству</a:t>
            </a:r>
            <a:endParaRPr lang="ru-RU" sz="48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39552" y="4941168"/>
            <a:ext cx="3960440" cy="105253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biryk123@yandex.ru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://sibirykyrg.kuz-edu.ru/index.php?id=52265</a:t>
            </a:r>
          </a:p>
        </p:txBody>
      </p:sp>
    </p:spTree>
    <p:extLst>
      <p:ext uri="{BB962C8B-B14F-4D97-AF65-F5344CB8AC3E}">
        <p14:creationId xmlns:p14="http://schemas.microsoft.com/office/powerpoint/2010/main" val="35271649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85</TotalTime>
  <Words>529</Words>
  <Application>Microsoft Office PowerPoint</Application>
  <PresentationFormat>Экран (4:3)</PresentationFormat>
  <Paragraphs>138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«Оптимизация процесса формирования и размещения новостей на сайте» МБУДО «ЦВР «Сибиряк» г.Юрги»</vt:lpstr>
      <vt:lpstr>Презентация PowerPoint</vt:lpstr>
      <vt:lpstr>Презентация PowerPoint</vt:lpstr>
      <vt:lpstr>Карта текущего состояния процесса  размещения новостей на сайте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«Оптимизация процесса формирования и размещения новостей на сайте» МБУДО «ЦВР «Сибиряк» г.Юрги»</dc:title>
  <dc:creator>Сибиряк</dc:creator>
  <cp:lastModifiedBy>Пользователь Windows</cp:lastModifiedBy>
  <cp:revision>10</cp:revision>
  <dcterms:created xsi:type="dcterms:W3CDTF">2023-01-11T05:47:47Z</dcterms:created>
  <dcterms:modified xsi:type="dcterms:W3CDTF">2023-01-11T07:23:42Z</dcterms:modified>
</cp:coreProperties>
</file>